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6"/>
  </p:handoutMasterIdLst>
  <p:sldIdLst>
    <p:sldId id="256" r:id="rId2"/>
    <p:sldId id="257" r:id="rId3"/>
    <p:sldId id="258" r:id="rId4"/>
    <p:sldId id="260" r:id="rId5"/>
    <p:sldId id="261" r:id="rId6"/>
    <p:sldId id="262" r:id="rId7"/>
    <p:sldId id="269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8" r:id="rId17"/>
    <p:sldId id="272" r:id="rId18"/>
    <p:sldId id="273" r:id="rId19"/>
    <p:sldId id="274" r:id="rId20"/>
    <p:sldId id="275" r:id="rId21"/>
    <p:sldId id="276" r:id="rId22"/>
    <p:sldId id="279" r:id="rId23"/>
    <p:sldId id="281" r:id="rId24"/>
    <p:sldId id="280" r:id="rId2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7D0A2C-660A-4093-8A29-EAB488F9C78C}" type="datetimeFigureOut">
              <a:rPr lang="en-US" smtClean="0"/>
              <a:pPr/>
              <a:t>10/15/2019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D11BC1-66E0-417A-8ADA-C2995A78AF5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18536-AAF1-4FF4-B53E-44DA69535E1C}" type="datetimeFigureOut">
              <a:rPr lang="id-ID" smtClean="0"/>
              <a:pPr/>
              <a:t>15/10/2019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E56C4-3C44-4B23-A083-E4F2BA2C9AC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18536-AAF1-4FF4-B53E-44DA69535E1C}" type="datetimeFigureOut">
              <a:rPr lang="id-ID" smtClean="0"/>
              <a:pPr/>
              <a:t>15/10/2019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E56C4-3C44-4B23-A083-E4F2BA2C9AC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18536-AAF1-4FF4-B53E-44DA69535E1C}" type="datetimeFigureOut">
              <a:rPr lang="id-ID" smtClean="0"/>
              <a:pPr/>
              <a:t>15/10/2019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E56C4-3C44-4B23-A083-E4F2BA2C9AC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18536-AAF1-4FF4-B53E-44DA69535E1C}" type="datetimeFigureOut">
              <a:rPr lang="id-ID" smtClean="0"/>
              <a:pPr/>
              <a:t>15/10/2019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E56C4-3C44-4B23-A083-E4F2BA2C9AC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18536-AAF1-4FF4-B53E-44DA69535E1C}" type="datetimeFigureOut">
              <a:rPr lang="id-ID" smtClean="0"/>
              <a:pPr/>
              <a:t>15/10/2019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E56C4-3C44-4B23-A083-E4F2BA2C9AC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18536-AAF1-4FF4-B53E-44DA69535E1C}" type="datetimeFigureOut">
              <a:rPr lang="id-ID" smtClean="0"/>
              <a:pPr/>
              <a:t>15/10/2019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E56C4-3C44-4B23-A083-E4F2BA2C9AC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18536-AAF1-4FF4-B53E-44DA69535E1C}" type="datetimeFigureOut">
              <a:rPr lang="id-ID" smtClean="0"/>
              <a:pPr/>
              <a:t>15/10/2019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E56C4-3C44-4B23-A083-E4F2BA2C9AC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18536-AAF1-4FF4-B53E-44DA69535E1C}" type="datetimeFigureOut">
              <a:rPr lang="id-ID" smtClean="0"/>
              <a:pPr/>
              <a:t>15/10/2019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E56C4-3C44-4B23-A083-E4F2BA2C9AC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18536-AAF1-4FF4-B53E-44DA69535E1C}" type="datetimeFigureOut">
              <a:rPr lang="id-ID" smtClean="0"/>
              <a:pPr/>
              <a:t>15/10/2019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E56C4-3C44-4B23-A083-E4F2BA2C9AC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18536-AAF1-4FF4-B53E-44DA69535E1C}" type="datetimeFigureOut">
              <a:rPr lang="id-ID" smtClean="0"/>
              <a:pPr/>
              <a:t>15/10/2019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E56C4-3C44-4B23-A083-E4F2BA2C9AC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18536-AAF1-4FF4-B53E-44DA69535E1C}" type="datetimeFigureOut">
              <a:rPr lang="id-ID" smtClean="0"/>
              <a:pPr/>
              <a:t>15/10/2019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E56C4-3C44-4B23-A083-E4F2BA2C9AC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18536-AAF1-4FF4-B53E-44DA69535E1C}" type="datetimeFigureOut">
              <a:rPr lang="id-ID" smtClean="0"/>
              <a:pPr/>
              <a:t>15/10/2019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E56C4-3C44-4B23-A083-E4F2BA2C9AC2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SKB\images (6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1428736"/>
            <a:ext cx="7772400" cy="827083"/>
          </a:xfrm>
        </p:spPr>
        <p:txBody>
          <a:bodyPr>
            <a:normAutofit fontScale="90000"/>
          </a:bodyPr>
          <a:lstStyle/>
          <a:p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>ASPEK </a:t>
            </a:r>
            <a:r>
              <a:rPr lang="id-ID" dirty="0" smtClean="0"/>
              <a:t>MANAJEMEN</a:t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4414" y="2857496"/>
            <a:ext cx="6400800" cy="3067056"/>
          </a:xfrm>
        </p:spPr>
        <p:txBody>
          <a:bodyPr/>
          <a:lstStyle/>
          <a:p>
            <a:r>
              <a:rPr lang="id-ID" dirty="0" smtClean="0">
                <a:solidFill>
                  <a:schemeClr val="tx1"/>
                </a:solidFill>
              </a:rPr>
              <a:t>Medan</a:t>
            </a:r>
            <a:r>
              <a:rPr lang="id-ID" dirty="0" smtClean="0">
                <a:solidFill>
                  <a:schemeClr val="tx1"/>
                </a:solidFill>
              </a:rPr>
              <a:t>, 07 </a:t>
            </a:r>
            <a:r>
              <a:rPr lang="id-ID" smtClean="0">
                <a:solidFill>
                  <a:schemeClr val="tx1"/>
                </a:solidFill>
              </a:rPr>
              <a:t>Oktober  2019</a:t>
            </a:r>
            <a:endParaRPr lang="id-ID" dirty="0" smtClean="0">
              <a:solidFill>
                <a:schemeClr val="tx1"/>
              </a:solidFill>
            </a:endParaRPr>
          </a:p>
          <a:p>
            <a:r>
              <a:rPr lang="id-ID" dirty="0" smtClean="0">
                <a:solidFill>
                  <a:schemeClr val="tx1"/>
                </a:solidFill>
              </a:rPr>
              <a:t>Fakultas </a:t>
            </a:r>
            <a:r>
              <a:rPr lang="id-ID" dirty="0" smtClean="0">
                <a:solidFill>
                  <a:schemeClr val="tx1"/>
                </a:solidFill>
              </a:rPr>
              <a:t>Ekonomi</a:t>
            </a:r>
          </a:p>
          <a:p>
            <a:r>
              <a:rPr lang="id-ID" dirty="0" smtClean="0">
                <a:solidFill>
                  <a:schemeClr val="tx1"/>
                </a:solidFill>
              </a:rPr>
              <a:t>Universitas Medan Area</a:t>
            </a:r>
          </a:p>
          <a:p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E:\SKB\images (68).jpg"/>
          <p:cNvPicPr>
            <a:picLocks noChangeAspect="1" noChangeArrowheads="1"/>
          </p:cNvPicPr>
          <p:nvPr/>
        </p:nvPicPr>
        <p:blipFill>
          <a:blip r:embed="rId2">
            <a:lum bright="55000"/>
          </a:blip>
          <a:srcRect/>
          <a:stretch>
            <a:fillRect/>
          </a:stretch>
        </p:blipFill>
        <p:spPr bwMode="auto">
          <a:xfrm>
            <a:off x="0" y="0"/>
            <a:ext cx="9143999" cy="657227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/>
              <a:t>Langkah langkah dalam Perencanaan</a:t>
            </a:r>
            <a:br>
              <a:rPr lang="id-ID" sz="3200" dirty="0"/>
            </a:b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2800" dirty="0"/>
              <a:t>1. Menetapkan sasaran</a:t>
            </a:r>
          </a:p>
          <a:p>
            <a:pPr>
              <a:buNone/>
            </a:pPr>
            <a:r>
              <a:rPr lang="id-ID" sz="2800" dirty="0"/>
              <a:t>2. Merumuskan posisi organisasi pada saat ini</a:t>
            </a:r>
          </a:p>
          <a:p>
            <a:pPr>
              <a:buNone/>
            </a:pPr>
            <a:r>
              <a:rPr lang="id-ID" sz="2800" dirty="0"/>
              <a:t>3. Mengidentifikasi faktor faktor pendukung dan penghambat menuju </a:t>
            </a:r>
            <a:r>
              <a:rPr lang="id-ID" sz="2800" dirty="0" smtClean="0"/>
              <a:t>sasaran</a:t>
            </a:r>
            <a:endParaRPr lang="id-ID" sz="2800" dirty="0"/>
          </a:p>
          <a:p>
            <a:pPr>
              <a:buNone/>
            </a:pPr>
            <a:r>
              <a:rPr lang="id-ID" sz="2800" dirty="0"/>
              <a:t>4. Menyusun langkah langkah untuk mencapai sasaran</a:t>
            </a:r>
          </a:p>
          <a:p>
            <a:pPr>
              <a:buNone/>
            </a:pPr>
            <a:endParaRPr lang="id-ID" sz="2800" dirty="0"/>
          </a:p>
        </p:txBody>
      </p:sp>
      <p:pic>
        <p:nvPicPr>
          <p:cNvPr id="5122" name="Picture 2" descr="E:\SKB\download (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20" y="4357694"/>
            <a:ext cx="1500183" cy="2143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214314"/>
          </a:xfrm>
        </p:spPr>
        <p:txBody>
          <a:bodyPr>
            <a:normAutofit fontScale="90000"/>
          </a:bodyPr>
          <a:lstStyle/>
          <a:p>
            <a:pPr algn="l"/>
            <a:r>
              <a:rPr lang="id-ID" sz="3200" dirty="0" smtClean="0"/>
              <a:t/>
            </a:r>
            <a:br>
              <a:rPr lang="id-ID" sz="3200" dirty="0" smtClean="0"/>
            </a:br>
            <a:r>
              <a:rPr lang="id-ID" sz="3200" b="1" dirty="0" smtClean="0"/>
              <a:t>2.   Pengorganisasian </a:t>
            </a:r>
            <a:r>
              <a:rPr lang="id-ID" sz="3200" b="1" dirty="0"/>
              <a:t>(organizing</a:t>
            </a:r>
            <a:r>
              <a:rPr lang="id-ID" sz="3200" b="1" dirty="0" smtClean="0"/>
              <a:t>)</a:t>
            </a:r>
            <a:br>
              <a:rPr lang="id-ID" sz="3200" b="1" dirty="0" smtClean="0"/>
            </a:br>
            <a:r>
              <a:rPr lang="id-ID" sz="3200" dirty="0"/>
              <a:t/>
            </a:r>
            <a:br>
              <a:rPr lang="id-ID" sz="3200" dirty="0"/>
            </a:b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d-ID" sz="2400" dirty="0" smtClean="0"/>
              <a:t>     </a:t>
            </a:r>
            <a:r>
              <a:rPr lang="id-ID" sz="2800" dirty="0" smtClean="0"/>
              <a:t>Pengorganisasian </a:t>
            </a:r>
            <a:r>
              <a:rPr lang="id-ID" sz="2800" dirty="0"/>
              <a:t>(organizing) dilakukan dengan tujuan membagi suatu kegiatan besar menjadi kegiatan-kegiatan yang lebih kecil. Pengorganisasian mempermudah manajer dalam melakukan pengawasan dan menentukan orang yang dibutuhkan untuk melaksanakan tugas-tugas yang telah dibagi-bagi tersebut</a:t>
            </a:r>
            <a:r>
              <a:rPr lang="id-ID" sz="2400" dirty="0"/>
              <a:t>. </a:t>
            </a:r>
          </a:p>
        </p:txBody>
      </p:sp>
      <p:pic>
        <p:nvPicPr>
          <p:cNvPr id="3074" name="Picture 2" descr="E:\SKB\download (4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4357694"/>
            <a:ext cx="2762254" cy="2085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pPr algn="l"/>
            <a:r>
              <a:rPr lang="id-ID" sz="3200" dirty="0" smtClean="0"/>
              <a:t>Langkah – langkah pengorganisasian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500726"/>
          </a:xfrm>
        </p:spPr>
        <p:txBody>
          <a:bodyPr>
            <a:normAutofit fontScale="85000" lnSpcReduction="10000"/>
          </a:bodyPr>
          <a:lstStyle/>
          <a:p>
            <a:r>
              <a:rPr lang="id-ID" dirty="0" smtClean="0"/>
              <a:t>Merinci </a:t>
            </a:r>
            <a:r>
              <a:rPr lang="id-ID" dirty="0"/>
              <a:t>seluruh pekerjaan yang harus dilaksanakan organisasi agar sesuai dengan visi dan misinya.</a:t>
            </a:r>
          </a:p>
          <a:p>
            <a:r>
              <a:rPr lang="id-ID" dirty="0" smtClean="0"/>
              <a:t>Membagi </a:t>
            </a:r>
            <a:r>
              <a:rPr lang="id-ID" dirty="0"/>
              <a:t>beban kerja ke dalam aktifitas-aktifitas yang secara logis dan memadai dapat dilakukan oleh seseoramg atau oleh sekelompok orang.</a:t>
            </a:r>
          </a:p>
          <a:p>
            <a:r>
              <a:rPr lang="id-ID" dirty="0"/>
              <a:t> </a:t>
            </a:r>
            <a:r>
              <a:rPr lang="id-ID" dirty="0" smtClean="0"/>
              <a:t>Mengkombinasikan </a:t>
            </a:r>
            <a:r>
              <a:rPr lang="id-ID" dirty="0"/>
              <a:t>pekerjaan anggota organisasi dengan cara yang logis dan efisien.</a:t>
            </a:r>
          </a:p>
          <a:p>
            <a:r>
              <a:rPr lang="id-ID" dirty="0"/>
              <a:t> </a:t>
            </a:r>
            <a:r>
              <a:rPr lang="id-ID" dirty="0" smtClean="0"/>
              <a:t>Menetapkan </a:t>
            </a:r>
            <a:r>
              <a:rPr lang="id-ID" dirty="0"/>
              <a:t>mekanismeuntuk mengkoordinasikan pekerjaan anggota organisasi dalam kesatuan yang harmonis.</a:t>
            </a:r>
          </a:p>
          <a:p>
            <a:r>
              <a:rPr lang="id-ID" dirty="0"/>
              <a:t> </a:t>
            </a:r>
            <a:r>
              <a:rPr lang="id-ID" dirty="0" smtClean="0"/>
              <a:t>Memantau </a:t>
            </a:r>
            <a:r>
              <a:rPr lang="id-ID" dirty="0"/>
              <a:t>efektifitas organisasi dan mengambil langkah-langkah penyesuaian untuk memperhatikan atau meningkatkan efektifitas.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SKB\images (7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4414" y="1000108"/>
            <a:ext cx="7929586" cy="5126055"/>
          </a:xfrm>
        </p:spPr>
        <p:txBody>
          <a:bodyPr/>
          <a:lstStyle/>
          <a:p>
            <a:pPr>
              <a:buNone/>
            </a:pPr>
            <a:r>
              <a:rPr lang="id-ID" sz="2800" dirty="0" smtClean="0"/>
              <a:t>Bentuk – bentuk organisasi  yaitu:</a:t>
            </a:r>
            <a:endParaRPr lang="id-ID" sz="2800" dirty="0"/>
          </a:p>
          <a:p>
            <a:pPr>
              <a:buNone/>
            </a:pPr>
            <a:r>
              <a:rPr lang="id-ID" dirty="0"/>
              <a:t>1.    </a:t>
            </a:r>
            <a:r>
              <a:rPr lang="id-ID" dirty="0" smtClean="0"/>
              <a:t>Organisasi </a:t>
            </a:r>
            <a:r>
              <a:rPr lang="id-ID" dirty="0"/>
              <a:t>Garis </a:t>
            </a:r>
          </a:p>
          <a:p>
            <a:pPr>
              <a:buNone/>
            </a:pPr>
            <a:r>
              <a:rPr lang="id-ID" dirty="0"/>
              <a:t>2.    Organisasi Fungsional </a:t>
            </a:r>
          </a:p>
          <a:p>
            <a:pPr>
              <a:buNone/>
            </a:pPr>
            <a:r>
              <a:rPr lang="id-ID" dirty="0"/>
              <a:t>3.    Organisasi garis dan Staf </a:t>
            </a:r>
          </a:p>
          <a:p>
            <a:pPr>
              <a:buNone/>
            </a:pPr>
            <a:r>
              <a:rPr lang="id-ID" dirty="0" smtClean="0"/>
              <a:t>4.    </a:t>
            </a:r>
            <a:r>
              <a:rPr lang="id-ID" dirty="0"/>
              <a:t>Organisasi Matriks </a:t>
            </a:r>
          </a:p>
          <a:p>
            <a:pPr>
              <a:buNone/>
            </a:pPr>
            <a:endParaRPr lang="id-ID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pPr algn="l"/>
            <a:r>
              <a:rPr lang="id-ID" sz="3200" dirty="0" smtClean="0"/>
              <a:t>Struktur organisai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072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sz="2400" dirty="0" smtClean="0"/>
              <a:t>    Adalah susunan dan hubungan antara bagian dan posisi dalam perusahaan. </a:t>
            </a:r>
          </a:p>
          <a:p>
            <a:pPr>
              <a:buNone/>
            </a:pPr>
            <a:endParaRPr lang="id-ID" sz="2400" dirty="0" smtClean="0"/>
          </a:p>
          <a:p>
            <a:pPr>
              <a:buNone/>
            </a:pPr>
            <a:r>
              <a:rPr lang="id-ID" sz="2400" dirty="0" smtClean="0"/>
              <a:t>Ada 4 elemen dalam struktur:</a:t>
            </a:r>
          </a:p>
          <a:p>
            <a:pPr marL="514350" indent="-514350">
              <a:buNone/>
            </a:pPr>
            <a:r>
              <a:rPr lang="id-ID" sz="2400" dirty="0" smtClean="0"/>
              <a:t>1.  Spesialisasi aktivitas, mengacu pada spesifikasi tugas-tugas </a:t>
            </a:r>
          </a:p>
          <a:p>
            <a:pPr marL="514350" indent="-514350">
              <a:buNone/>
            </a:pPr>
            <a:r>
              <a:rPr lang="id-ID" sz="2400" dirty="0" smtClean="0"/>
              <a:t>     perorangan dan kelompok kerja dan penyatuan tugas-tugas tersebut </a:t>
            </a:r>
          </a:p>
          <a:p>
            <a:pPr marL="514350" indent="-514350">
              <a:buNone/>
            </a:pPr>
            <a:r>
              <a:rPr lang="id-ID" sz="2400" dirty="0" smtClean="0"/>
              <a:t>     ke dalam unit kerja</a:t>
            </a:r>
          </a:p>
          <a:p>
            <a:pPr marL="514350" indent="-514350">
              <a:buNone/>
            </a:pPr>
            <a:r>
              <a:rPr lang="id-ID" sz="2400" dirty="0" smtClean="0"/>
              <a:t>2.  Standarisasi aktivitas</a:t>
            </a:r>
          </a:p>
          <a:p>
            <a:pPr marL="514350" indent="-514350">
              <a:buNone/>
            </a:pPr>
            <a:r>
              <a:rPr lang="id-ID" sz="2400" dirty="0" smtClean="0"/>
              <a:t>      Merupakan prosedur yg digunakan organisasi untuk kelayakdugaan</a:t>
            </a:r>
          </a:p>
          <a:p>
            <a:pPr marL="514350" indent="-514350">
              <a:buNone/>
            </a:pPr>
            <a:r>
              <a:rPr lang="id-ID" sz="2400" dirty="0" smtClean="0"/>
              <a:t>      aktivita</a:t>
            </a:r>
          </a:p>
          <a:p>
            <a:pPr marL="457200" indent="-457200">
              <a:buNone/>
            </a:pPr>
            <a:r>
              <a:rPr lang="id-ID" sz="2400" dirty="0" smtClean="0"/>
              <a:t>3.   Koordinasi aktivitas, adalah prosedur dalammemadukan fungsi-</a:t>
            </a:r>
          </a:p>
          <a:p>
            <a:pPr marL="457200" indent="-457200">
              <a:buNone/>
            </a:pPr>
            <a:r>
              <a:rPr lang="id-ID" sz="2400" dirty="0" smtClean="0"/>
              <a:t>      fungsi sub-unit dalam organisasi.</a:t>
            </a:r>
          </a:p>
          <a:p>
            <a:pPr>
              <a:buNone/>
            </a:pPr>
            <a:r>
              <a:rPr lang="id-ID" sz="2400" dirty="0" smtClean="0"/>
              <a:t>4.   Besar unit kerja, berhubungan dengan jumlah pegawai yg berada </a:t>
            </a:r>
          </a:p>
          <a:p>
            <a:pPr>
              <a:buNone/>
            </a:pPr>
            <a:r>
              <a:rPr lang="id-ID" sz="2400" dirty="0" smtClean="0"/>
              <a:t>      dalam kelompok kerja.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285728"/>
            <a:ext cx="8858280" cy="58404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d-ID" sz="2800" dirty="0" smtClean="0"/>
              <a:t>     Beberapa faktor yang perlu diperhatikan dalam menentukan struktur organisasi  yaitu:</a:t>
            </a:r>
          </a:p>
          <a:p>
            <a:pPr marL="514350" indent="-514350">
              <a:buAutoNum type="arabicPeriod"/>
            </a:pPr>
            <a:r>
              <a:rPr lang="id-ID" sz="2800" dirty="0" smtClean="0"/>
              <a:t>Strategi dan struktur organisasi</a:t>
            </a:r>
          </a:p>
          <a:p>
            <a:pPr marL="514350" indent="-514350">
              <a:buNone/>
            </a:pPr>
            <a:r>
              <a:rPr lang="id-ID" sz="2800" dirty="0" smtClean="0"/>
              <a:t>       Strategi organisasi yg merupakan tindak lanjut dari visi,misi, dan tujuan perusahaan akan menentukan jalur wewenang dan saluran komunikasi di atur para manajer dan bagian bawahannya. </a:t>
            </a:r>
          </a:p>
          <a:p>
            <a:pPr marL="514350" indent="-514350">
              <a:buNone/>
            </a:pPr>
            <a:r>
              <a:rPr lang="id-ID" sz="2800" dirty="0" smtClean="0"/>
              <a:t>2.   Teknologi sebagai penentu struktur.</a:t>
            </a:r>
          </a:p>
          <a:p>
            <a:pPr marL="514350" indent="-514350">
              <a:buNone/>
            </a:pPr>
            <a:r>
              <a:rPr lang="id-ID" sz="2800" dirty="0" smtClean="0"/>
              <a:t>       Bentuk teknologi yg digunakan organisasi akan mempengaruhi cara pengaturan organisasi.</a:t>
            </a:r>
            <a:endParaRPr lang="id-ID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28604"/>
            <a:ext cx="9144000" cy="5697559"/>
          </a:xfrm>
        </p:spPr>
        <p:txBody>
          <a:bodyPr/>
          <a:lstStyle/>
          <a:p>
            <a:pPr>
              <a:buNone/>
            </a:pPr>
            <a:r>
              <a:rPr lang="id-ID" sz="2800" dirty="0" smtClean="0"/>
              <a:t>3</a:t>
            </a:r>
            <a:r>
              <a:rPr lang="id-ID" dirty="0" smtClean="0"/>
              <a:t>.  </a:t>
            </a:r>
            <a:r>
              <a:rPr lang="id-ID" sz="2800" dirty="0" smtClean="0"/>
              <a:t>Manusia sebagai penentu struktur. </a:t>
            </a:r>
          </a:p>
          <a:p>
            <a:pPr>
              <a:buNone/>
            </a:pPr>
            <a:r>
              <a:rPr lang="id-ID" sz="2800" dirty="0" smtClean="0"/>
              <a:t>      Orang – orang yang terlibat dalam aktivitas suatu </a:t>
            </a:r>
          </a:p>
          <a:p>
            <a:pPr>
              <a:buNone/>
            </a:pPr>
            <a:r>
              <a:rPr lang="id-ID" sz="2800" dirty="0" smtClean="0"/>
              <a:t>      orgnisasi akan mempengaruhi struktur organisasi.</a:t>
            </a:r>
          </a:p>
          <a:p>
            <a:pPr>
              <a:buNone/>
            </a:pPr>
            <a:r>
              <a:rPr lang="id-ID" sz="2800" dirty="0" smtClean="0"/>
              <a:t>4.  Ukuran dan struktur</a:t>
            </a:r>
          </a:p>
          <a:p>
            <a:pPr>
              <a:buNone/>
            </a:pPr>
            <a:r>
              <a:rPr lang="id-ID" sz="2800" dirty="0" smtClean="0"/>
              <a:t>      Organisasi yg lebih besar cenderung memiliki spesialisasi  </a:t>
            </a:r>
          </a:p>
          <a:p>
            <a:pPr>
              <a:buNone/>
            </a:pPr>
            <a:r>
              <a:rPr lang="id-ID" sz="2800" dirty="0" smtClean="0"/>
              <a:t>      aktivitas yg lebih luas dan rosedur yg lebih formal. </a:t>
            </a:r>
            <a:endParaRPr lang="id-ID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pPr algn="l"/>
            <a:r>
              <a:rPr lang="id-ID" sz="3200" b="1" dirty="0" smtClean="0"/>
              <a:t>3. Penggerak (Actuating)</a:t>
            </a:r>
            <a:endParaRPr lang="id-ID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071546"/>
            <a:ext cx="8572560" cy="5054617"/>
          </a:xfrm>
        </p:spPr>
        <p:txBody>
          <a:bodyPr/>
          <a:lstStyle/>
          <a:p>
            <a:pPr>
              <a:buNone/>
            </a:pPr>
            <a:r>
              <a:rPr lang="id-ID" dirty="0" smtClean="0"/>
              <a:t> a</a:t>
            </a:r>
            <a:r>
              <a:rPr lang="id-ID" sz="2800" dirty="0" smtClean="0"/>
              <a:t>. Fungsi Penggerakan</a:t>
            </a:r>
          </a:p>
          <a:p>
            <a:pPr>
              <a:buNone/>
            </a:pPr>
            <a:r>
              <a:rPr lang="id-ID" sz="2800" dirty="0"/>
              <a:t> </a:t>
            </a:r>
            <a:r>
              <a:rPr lang="id-ID" sz="2800" dirty="0" smtClean="0"/>
              <a:t>     -  Mempengaruhi seseorang supaya bersedia menjadi </a:t>
            </a:r>
          </a:p>
          <a:p>
            <a:pPr>
              <a:buNone/>
            </a:pPr>
            <a:r>
              <a:rPr lang="id-ID" sz="2800" dirty="0"/>
              <a:t> </a:t>
            </a:r>
            <a:r>
              <a:rPr lang="id-ID" sz="2800" dirty="0" smtClean="0"/>
              <a:t>        pengikut</a:t>
            </a:r>
          </a:p>
          <a:p>
            <a:pPr>
              <a:buNone/>
            </a:pPr>
            <a:r>
              <a:rPr lang="id-ID" sz="2800" dirty="0"/>
              <a:t> </a:t>
            </a:r>
            <a:r>
              <a:rPr lang="id-ID" sz="2800" dirty="0" smtClean="0"/>
              <a:t>     -  Membuat seseorang suka mengerjakan tugas </a:t>
            </a:r>
          </a:p>
          <a:p>
            <a:pPr>
              <a:buNone/>
            </a:pPr>
            <a:r>
              <a:rPr lang="id-ID" sz="2800" dirty="0"/>
              <a:t> </a:t>
            </a:r>
            <a:r>
              <a:rPr lang="id-ID" sz="2800" dirty="0" smtClean="0"/>
              <a:t>        dengan  lebih baik</a:t>
            </a:r>
          </a:p>
          <a:p>
            <a:pPr>
              <a:buNone/>
            </a:pPr>
            <a:r>
              <a:rPr lang="id-ID" sz="2800" dirty="0" smtClean="0"/>
              <a:t>      -  Menanamkan, memelihara dan memupuk rasa </a:t>
            </a:r>
          </a:p>
          <a:p>
            <a:pPr>
              <a:buNone/>
            </a:pPr>
            <a:r>
              <a:rPr lang="id-ID" sz="2800" dirty="0"/>
              <a:t> </a:t>
            </a:r>
            <a:r>
              <a:rPr lang="id-ID" sz="2800" dirty="0" smtClean="0"/>
              <a:t>         tanggung jawab </a:t>
            </a:r>
            <a:endParaRPr lang="id-ID" sz="2800" dirty="0"/>
          </a:p>
        </p:txBody>
      </p:sp>
      <p:pic>
        <p:nvPicPr>
          <p:cNvPr id="6146" name="Picture 2" descr="E:\SKB\download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4500570"/>
            <a:ext cx="2466975" cy="1847850"/>
          </a:xfrm>
          <a:prstGeom prst="rect">
            <a:avLst/>
          </a:prstGeom>
          <a:noFill/>
        </p:spPr>
      </p:pic>
      <p:pic>
        <p:nvPicPr>
          <p:cNvPr id="14338" name="Picture 2" descr="E:\SKB\images (6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4857760"/>
            <a:ext cx="2438400" cy="1562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8286776" cy="5357826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id-ID" sz="2800" dirty="0" smtClean="0"/>
              <a:t>b. Kepemimpinan</a:t>
            </a:r>
          </a:p>
          <a:p>
            <a:pPr algn="just">
              <a:buNone/>
            </a:pPr>
            <a:r>
              <a:rPr lang="id-ID" sz="2800" dirty="0"/>
              <a:t> </a:t>
            </a:r>
            <a:r>
              <a:rPr lang="id-ID" sz="2800" dirty="0" smtClean="0"/>
              <a:t>   Kepemimpinan menurut</a:t>
            </a:r>
            <a:r>
              <a:rPr lang="id-ID" sz="2800" b="1" dirty="0" smtClean="0"/>
              <a:t> Stoner </a:t>
            </a:r>
            <a:r>
              <a:rPr lang="id-ID" sz="2800" dirty="0" smtClean="0"/>
              <a:t>yaitu </a:t>
            </a:r>
            <a:r>
              <a:rPr lang="id-ID" sz="2800" dirty="0"/>
              <a:t>suatu proses mengenai pengarahan dan usaha untuk mempengaruhi kegiatan yang berhubungan anggota kelompok</a:t>
            </a:r>
            <a:r>
              <a:rPr lang="id-ID" sz="2800" dirty="0" smtClean="0"/>
              <a:t>.</a:t>
            </a:r>
          </a:p>
          <a:p>
            <a:pPr algn="just">
              <a:buNone/>
            </a:pPr>
            <a:endParaRPr lang="id-ID" sz="2800" dirty="0"/>
          </a:p>
          <a:p>
            <a:pPr algn="just">
              <a:buNone/>
            </a:pPr>
            <a:r>
              <a:rPr lang="id-ID" sz="2800" dirty="0" smtClean="0"/>
              <a:t>    Dari pengertian diatas, daat disimpulkan</a:t>
            </a:r>
          </a:p>
          <a:p>
            <a:pPr marL="514350" indent="-514350" algn="just">
              <a:buAutoNum type="arabicPeriod"/>
            </a:pPr>
            <a:r>
              <a:rPr lang="id-ID" sz="2800" dirty="0" smtClean="0"/>
              <a:t>Kepemimpinan harus melibatkan orang lain</a:t>
            </a:r>
          </a:p>
          <a:p>
            <a:pPr marL="514350" indent="-514350" algn="just">
              <a:buAutoNum type="arabicPeriod"/>
            </a:pPr>
            <a:r>
              <a:rPr lang="id-ID" sz="2800" dirty="0" smtClean="0"/>
              <a:t>Kepemimpian melibatkan distribusi yang tidak merata atas kekuasaan antara pemimpin dan yg dipimpin</a:t>
            </a:r>
          </a:p>
          <a:p>
            <a:pPr marL="514350" indent="-514350" algn="just">
              <a:buAutoNum type="arabicPeriod"/>
            </a:pPr>
            <a:r>
              <a:rPr lang="id-ID" sz="2800" dirty="0" smtClean="0"/>
              <a:t>Kepemimpinan memberikan hak berupa pengarahan dan pengaruh</a:t>
            </a:r>
            <a:endParaRPr lang="id-ID" sz="2800" dirty="0"/>
          </a:p>
          <a:p>
            <a:pPr>
              <a:buNone/>
            </a:pPr>
            <a:endParaRPr lang="id-ID" dirty="0"/>
          </a:p>
        </p:txBody>
      </p:sp>
      <p:pic>
        <p:nvPicPr>
          <p:cNvPr id="10242" name="Picture 2" descr="E:\SKB\download (1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24625" y="5114925"/>
            <a:ext cx="2619375" cy="1743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id-ID" dirty="0" smtClean="0"/>
              <a:t> </a:t>
            </a:r>
            <a:r>
              <a:rPr lang="id-ID" sz="2800" dirty="0" smtClean="0"/>
              <a:t>Menurut Chapman, 5 landasan kepemimpinan yang kokoh</a:t>
            </a:r>
          </a:p>
          <a:p>
            <a:pPr algn="just">
              <a:buNone/>
            </a:pPr>
            <a:r>
              <a:rPr lang="id-ID" sz="2800" dirty="0" smtClean="0"/>
              <a:t>     1. Cara berkomunikasi</a:t>
            </a:r>
          </a:p>
          <a:p>
            <a:pPr algn="just">
              <a:buNone/>
            </a:pPr>
            <a:r>
              <a:rPr lang="id-ID" sz="2800" dirty="0" smtClean="0"/>
              <a:t>     2. Pemberian motivasi</a:t>
            </a:r>
          </a:p>
          <a:p>
            <a:pPr algn="just">
              <a:buNone/>
            </a:pPr>
            <a:r>
              <a:rPr lang="id-ID" sz="2800" dirty="0" smtClean="0"/>
              <a:t>     3. Kemampuan memimpin</a:t>
            </a:r>
          </a:p>
          <a:p>
            <a:pPr algn="just">
              <a:buNone/>
            </a:pPr>
            <a:r>
              <a:rPr lang="id-ID" sz="2800" dirty="0" smtClean="0"/>
              <a:t>     4. Pengambilan keputusan</a:t>
            </a:r>
          </a:p>
          <a:p>
            <a:pPr algn="just">
              <a:buNone/>
            </a:pPr>
            <a:r>
              <a:rPr lang="id-ID" sz="2800" dirty="0" smtClean="0"/>
              <a:t>     5. Kekuasaan yang positif</a:t>
            </a:r>
          </a:p>
          <a:p>
            <a:pPr algn="just">
              <a:buNone/>
            </a:pPr>
            <a:endParaRPr lang="id-ID" sz="2800" dirty="0" smtClean="0"/>
          </a:p>
          <a:p>
            <a:pPr>
              <a:buNone/>
            </a:pPr>
            <a:r>
              <a:rPr lang="id-ID" sz="2800" dirty="0"/>
              <a:t> </a:t>
            </a:r>
            <a:r>
              <a:rPr lang="id-ID" sz="2800" dirty="0" smtClean="0"/>
              <a:t>Gaya kepemimpinan</a:t>
            </a:r>
          </a:p>
          <a:p>
            <a:pPr marL="514350" indent="-514350">
              <a:buAutoNum type="arabicPeriod"/>
            </a:pPr>
            <a:r>
              <a:rPr lang="id-ID" sz="2800" dirty="0" smtClean="0"/>
              <a:t>Otokratis.</a:t>
            </a:r>
          </a:p>
          <a:p>
            <a:pPr marL="514350" indent="-514350">
              <a:buAutoNum type="arabicPeriod"/>
            </a:pPr>
            <a:r>
              <a:rPr lang="id-ID" sz="2800" dirty="0" smtClean="0"/>
              <a:t>Demokratis</a:t>
            </a:r>
          </a:p>
          <a:p>
            <a:pPr marL="514350" indent="-514350">
              <a:buAutoNum type="arabicPeriod"/>
            </a:pPr>
            <a:r>
              <a:rPr lang="id-ID" sz="2800" dirty="0" smtClean="0"/>
              <a:t>Kendali bebas</a:t>
            </a:r>
          </a:p>
          <a:p>
            <a:pPr algn="just">
              <a:buNone/>
            </a:pPr>
            <a:endParaRPr lang="id-ID" sz="2800" dirty="0" smtClean="0"/>
          </a:p>
          <a:p>
            <a:pPr algn="just">
              <a:buNone/>
            </a:pPr>
            <a:endParaRPr lang="id-ID" sz="2800" dirty="0"/>
          </a:p>
        </p:txBody>
      </p:sp>
      <p:pic>
        <p:nvPicPr>
          <p:cNvPr id="11267" name="Picture 3" descr="E:\SKB\images (6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77025" y="1285860"/>
            <a:ext cx="2466975" cy="1847850"/>
          </a:xfrm>
          <a:prstGeom prst="rect">
            <a:avLst/>
          </a:prstGeom>
          <a:noFill/>
        </p:spPr>
      </p:pic>
      <p:pic>
        <p:nvPicPr>
          <p:cNvPr id="11268" name="Picture 4" descr="E:\SKB\download (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4500570"/>
            <a:ext cx="2466975" cy="184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SKB\images (68).jpg"/>
          <p:cNvPicPr>
            <a:picLocks noChangeAspect="1" noChangeArrowheads="1"/>
          </p:cNvPicPr>
          <p:nvPr/>
        </p:nvPicPr>
        <p:blipFill>
          <a:blip r:embed="rId2">
            <a:lum bright="54000" contrast="-2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Autofit/>
          </a:bodyPr>
          <a:lstStyle/>
          <a:p>
            <a:pPr algn="just"/>
            <a:r>
              <a:rPr lang="id-ID" sz="3200" dirty="0" smtClean="0"/>
              <a:t>Pendahuluan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857232"/>
            <a:ext cx="8286808" cy="514353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d-ID" sz="2600" dirty="0" smtClean="0"/>
              <a:t>Manajemen</a:t>
            </a:r>
            <a:endParaRPr lang="id-ID" sz="2600" dirty="0"/>
          </a:p>
          <a:p>
            <a:pPr>
              <a:buNone/>
            </a:pPr>
            <a:r>
              <a:rPr lang="id-ID" sz="2600" dirty="0" smtClean="0"/>
              <a:t>     Kata </a:t>
            </a:r>
            <a:r>
              <a:rPr lang="id-ID" sz="2600" dirty="0"/>
              <a:t>Manajemen berasal dari bahasa Prancis kuno </a:t>
            </a:r>
            <a:r>
              <a:rPr lang="id-ID" sz="2600" dirty="0" smtClean="0">
                <a:solidFill>
                  <a:srgbClr val="FF0000"/>
                </a:solidFill>
              </a:rPr>
              <a:t>ménagement  </a:t>
            </a:r>
            <a:r>
              <a:rPr lang="id-ID" sz="2600" b="1" dirty="0" smtClean="0">
                <a:solidFill>
                  <a:srgbClr val="00B0F0"/>
                </a:solidFill>
              </a:rPr>
              <a:t>=&gt;</a:t>
            </a:r>
            <a:r>
              <a:rPr lang="id-ID" sz="2600" dirty="0" smtClean="0">
                <a:solidFill>
                  <a:srgbClr val="FF0000"/>
                </a:solidFill>
              </a:rPr>
              <a:t> </a:t>
            </a:r>
            <a:r>
              <a:rPr lang="id-ID" sz="2600" dirty="0" smtClean="0"/>
              <a:t> seni melaksanakan dan mengatur.</a:t>
            </a:r>
          </a:p>
          <a:p>
            <a:pPr>
              <a:buNone/>
            </a:pPr>
            <a:endParaRPr lang="id-ID" sz="2600" dirty="0"/>
          </a:p>
          <a:p>
            <a:pPr>
              <a:buNone/>
            </a:pPr>
            <a:r>
              <a:rPr lang="id-ID" sz="2600" dirty="0">
                <a:solidFill>
                  <a:srgbClr val="C00000"/>
                </a:solidFill>
              </a:rPr>
              <a:t>Mary Parker </a:t>
            </a:r>
            <a:r>
              <a:rPr lang="id-ID" sz="2600" dirty="0" smtClean="0">
                <a:solidFill>
                  <a:srgbClr val="C00000"/>
                </a:solidFill>
              </a:rPr>
              <a:t>Follet </a:t>
            </a:r>
          </a:p>
          <a:p>
            <a:pPr>
              <a:buNone/>
            </a:pPr>
            <a:r>
              <a:rPr lang="id-ID" sz="2600" dirty="0"/>
              <a:t> </a:t>
            </a:r>
            <a:r>
              <a:rPr lang="id-ID" sz="2600" dirty="0" smtClean="0"/>
              <a:t>    Manajemen </a:t>
            </a:r>
            <a:r>
              <a:rPr lang="id-ID" sz="2600" dirty="0"/>
              <a:t>sebagai seni menyelesaikan pekerjaan melalui orang lain. </a:t>
            </a:r>
            <a:endParaRPr lang="id-ID" sz="2600" dirty="0" smtClean="0"/>
          </a:p>
          <a:p>
            <a:pPr>
              <a:buNone/>
            </a:pPr>
            <a:endParaRPr lang="id-ID" sz="2600" dirty="0" smtClean="0"/>
          </a:p>
          <a:p>
            <a:pPr>
              <a:buNone/>
            </a:pPr>
            <a:r>
              <a:rPr lang="id-ID" sz="2600" dirty="0" smtClean="0">
                <a:solidFill>
                  <a:srgbClr val="C00000"/>
                </a:solidFill>
              </a:rPr>
              <a:t>George. R. Terry</a:t>
            </a:r>
          </a:p>
          <a:p>
            <a:pPr algn="just">
              <a:buNone/>
            </a:pPr>
            <a:r>
              <a:rPr lang="id-ID" sz="2600" dirty="0">
                <a:solidFill>
                  <a:srgbClr val="C00000"/>
                </a:solidFill>
              </a:rPr>
              <a:t> </a:t>
            </a:r>
            <a:r>
              <a:rPr lang="id-ID" sz="2600" dirty="0" smtClean="0">
                <a:solidFill>
                  <a:srgbClr val="C00000"/>
                </a:solidFill>
              </a:rPr>
              <a:t>    </a:t>
            </a:r>
            <a:r>
              <a:rPr lang="id-ID" sz="2600" dirty="0" smtClean="0"/>
              <a:t>Proses yg terdiri dari tindakan perencanaan, pengorganisasian, penggerakan dan pengendalian yg dilakukan untuk menentukan serta mencapai  sasaran yg telah ditetapkan melalui pemanfaatan sumber daya</a:t>
            </a:r>
            <a:endParaRPr lang="id-ID" sz="2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pPr algn="l"/>
            <a:r>
              <a:rPr lang="id-ID" sz="3600" dirty="0" smtClean="0"/>
              <a:t>4. Pengendalian (Controlling)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d-ID" sz="2800" dirty="0" smtClean="0"/>
              <a:t>    Pengendalian adalah serangkaian prosespengamatan terhadap kegiatan yg dilakukan serta menilai apakah kegiatan tersebut dilaksanakan sesuai dengan rencana atau tidak.</a:t>
            </a:r>
          </a:p>
          <a:p>
            <a:pPr>
              <a:buNone/>
            </a:pPr>
            <a:endParaRPr lang="id-ID" sz="2800" dirty="0"/>
          </a:p>
          <a:p>
            <a:pPr>
              <a:buNone/>
            </a:pPr>
            <a:r>
              <a:rPr lang="id-ID" sz="2800" dirty="0" smtClean="0"/>
              <a:t>Fungsi pokok pengendalian yaitu:</a:t>
            </a:r>
          </a:p>
          <a:p>
            <a:pPr marL="514350" indent="-514350">
              <a:buAutoNum type="alphaLcPeriod"/>
            </a:pPr>
            <a:r>
              <a:rPr lang="id-ID" sz="2800" dirty="0" smtClean="0"/>
              <a:t>Mencegah terjadinya penyimpangan  dengan melakukan pengendalian secara rutin</a:t>
            </a:r>
          </a:p>
          <a:p>
            <a:pPr marL="514350" indent="-514350">
              <a:buAutoNum type="alphaLcPeriod"/>
            </a:pPr>
            <a:r>
              <a:rPr lang="id-ID" sz="2800" dirty="0" smtClean="0"/>
              <a:t>Memperbaiki penyimpangan yang terjadi</a:t>
            </a:r>
          </a:p>
          <a:p>
            <a:pPr marL="514350" indent="-514350">
              <a:buAutoNum type="alphaLcPeriod"/>
            </a:pPr>
            <a:r>
              <a:rPr lang="id-ID" sz="2800" dirty="0" smtClean="0"/>
              <a:t>Mempertebal rasa tanggung jawab</a:t>
            </a:r>
            <a:endParaRPr lang="id-ID" sz="2800" dirty="0"/>
          </a:p>
        </p:txBody>
      </p:sp>
      <p:pic>
        <p:nvPicPr>
          <p:cNvPr id="15362" name="Picture 2" descr="E:\SKB\images (6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0" y="5072074"/>
            <a:ext cx="2438400" cy="1562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428628"/>
          </a:xfrm>
        </p:spPr>
        <p:txBody>
          <a:bodyPr>
            <a:normAutofit fontScale="90000"/>
          </a:bodyPr>
          <a:lstStyle/>
          <a:p>
            <a:pPr algn="l"/>
            <a:r>
              <a:rPr lang="id-ID" sz="3600" dirty="0" smtClean="0"/>
              <a:t>Jenis – jenis pengendalian</a:t>
            </a:r>
            <a:r>
              <a:rPr lang="id-ID" dirty="0" smtClean="0"/>
              <a:t/>
            </a:r>
            <a:br>
              <a:rPr lang="id-ID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500858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None/>
            </a:pPr>
            <a:r>
              <a:rPr lang="id-ID" sz="3500" dirty="0" smtClean="0"/>
              <a:t>1.   Metode pengendalian pendahuluan,</a:t>
            </a:r>
          </a:p>
          <a:p>
            <a:pPr marL="514350" indent="-514350">
              <a:buNone/>
            </a:pPr>
            <a:r>
              <a:rPr lang="id-ID" sz="3500" dirty="0" smtClean="0"/>
              <a:t>       Memerlukan berbagai standar kualitas dan kuantitas yg layak dari berbagai </a:t>
            </a:r>
          </a:p>
          <a:p>
            <a:pPr marL="514350" indent="-514350">
              <a:buNone/>
            </a:pPr>
            <a:r>
              <a:rPr lang="id-ID" sz="3500" dirty="0" smtClean="0"/>
              <a:t>       masukan seperti material, keuangan, dan SDM</a:t>
            </a:r>
          </a:p>
          <a:p>
            <a:pPr marL="514350" indent="-514350">
              <a:buNone/>
            </a:pPr>
            <a:endParaRPr lang="id-ID" sz="3500" dirty="0" smtClean="0"/>
          </a:p>
          <a:p>
            <a:pPr marL="514350" indent="-514350">
              <a:buNone/>
            </a:pPr>
            <a:r>
              <a:rPr lang="id-ID" sz="3500" dirty="0" smtClean="0"/>
              <a:t>2.    Metode pengendalian bersama</a:t>
            </a:r>
          </a:p>
          <a:p>
            <a:pPr marL="514350" indent="-514350">
              <a:buNone/>
            </a:pPr>
            <a:r>
              <a:rPr lang="id-ID" sz="3500" dirty="0" smtClean="0"/>
              <a:t>        Memerluan standar perilaku, kegitan dan pelaksanaan dari kegiatan.</a:t>
            </a:r>
          </a:p>
          <a:p>
            <a:pPr marL="514350" indent="-514350">
              <a:buNone/>
            </a:pPr>
            <a:r>
              <a:rPr lang="id-ID" sz="3500" dirty="0" smtClean="0"/>
              <a:t>        Tindakan korektif ditujukankepada perbaikan kualitas dan kuantitas </a:t>
            </a:r>
          </a:p>
          <a:p>
            <a:pPr marL="514350" indent="-514350">
              <a:buNone/>
            </a:pPr>
            <a:r>
              <a:rPr lang="id-ID" sz="3500" dirty="0" smtClean="0"/>
              <a:t>        sumber daya an operasi</a:t>
            </a:r>
          </a:p>
          <a:p>
            <a:pPr marL="514350" indent="-514350">
              <a:buNone/>
            </a:pPr>
            <a:endParaRPr lang="id-ID" sz="3500" dirty="0" smtClean="0"/>
          </a:p>
          <a:p>
            <a:pPr marL="514350" indent="-514350">
              <a:buNone/>
            </a:pPr>
            <a:r>
              <a:rPr lang="id-ID" sz="3500" dirty="0" smtClean="0"/>
              <a:t>3.    Metode pengendalian umpan balik.</a:t>
            </a:r>
          </a:p>
          <a:p>
            <a:pPr marL="514350" indent="-514350">
              <a:buNone/>
            </a:pPr>
            <a:r>
              <a:rPr lang="id-ID" sz="3500" dirty="0" smtClean="0"/>
              <a:t>       Memerlukan berbagai standar kualitas dan kuantitas yg layak dari berbagai </a:t>
            </a:r>
          </a:p>
          <a:p>
            <a:pPr marL="514350" indent="-514350">
              <a:buNone/>
            </a:pPr>
            <a:r>
              <a:rPr lang="id-ID" sz="3500" dirty="0" smtClean="0"/>
              <a:t>        keluaran. Fokus tindakan korektif buan pada standar eluaran, melainkan  </a:t>
            </a:r>
          </a:p>
          <a:p>
            <a:pPr marL="514350" indent="-514350">
              <a:buNone/>
            </a:pPr>
            <a:r>
              <a:rPr lang="id-ID" sz="3500" dirty="0" smtClean="0"/>
              <a:t>        manajer melakukan tindakan korektif untuk memperbaiki masukan dan </a:t>
            </a:r>
          </a:p>
          <a:p>
            <a:pPr marL="514350" indent="-514350">
              <a:buNone/>
            </a:pPr>
            <a:r>
              <a:rPr lang="id-ID" sz="3500" dirty="0" smtClean="0"/>
              <a:t>        operasi.  </a:t>
            </a:r>
          </a:p>
          <a:p>
            <a:pPr marL="514350" indent="-514350">
              <a:buNone/>
            </a:pPr>
            <a:r>
              <a:rPr lang="id-ID" sz="3500" dirty="0" smtClean="0"/>
              <a:t>       </a:t>
            </a:r>
          </a:p>
          <a:p>
            <a:pPr marL="514350" indent="-514350">
              <a:buNone/>
            </a:pPr>
            <a:r>
              <a:rPr lang="id-ID" sz="2800" dirty="0" smtClean="0"/>
              <a:t>       </a:t>
            </a:r>
          </a:p>
          <a:p>
            <a:pPr marL="514350" indent="-514350">
              <a:buNone/>
            </a:pPr>
            <a:endParaRPr lang="id-ID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401080" cy="584043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id-ID" sz="2400" dirty="0" smtClean="0"/>
              <a:t>Ciri – ciri  sitem pengendalian </a:t>
            </a:r>
          </a:p>
          <a:p>
            <a:pPr marL="514350" indent="-514350">
              <a:buNone/>
            </a:pPr>
            <a:r>
              <a:rPr lang="id-ID" sz="2400" b="1" dirty="0" smtClean="0"/>
              <a:t>1.   Akurat</a:t>
            </a:r>
          </a:p>
          <a:p>
            <a:pPr marL="514350" indent="-514350">
              <a:buNone/>
            </a:pPr>
            <a:r>
              <a:rPr lang="id-ID" sz="2400" b="1" dirty="0" smtClean="0"/>
              <a:t>       I</a:t>
            </a:r>
            <a:r>
              <a:rPr lang="id-ID" sz="2400" dirty="0" smtClean="0"/>
              <a:t>nformasi tentang hasil prestasi kerja harus akurat.  </a:t>
            </a:r>
          </a:p>
          <a:p>
            <a:pPr marL="514350" indent="-514350">
              <a:buNone/>
            </a:pPr>
            <a:r>
              <a:rPr lang="id-ID" sz="2400" dirty="0" smtClean="0"/>
              <a:t>       Mengevaluasi ketepata informasi yg diterima merupakan</a:t>
            </a:r>
          </a:p>
          <a:p>
            <a:pPr marL="514350" indent="-514350">
              <a:buNone/>
            </a:pPr>
            <a:r>
              <a:rPr lang="id-ID" sz="2400" dirty="0" smtClean="0"/>
              <a:t>       tugas pengendalian paling penting yg dihadapi manajer</a:t>
            </a:r>
          </a:p>
          <a:p>
            <a:pPr marL="514350" indent="-514350">
              <a:buNone/>
            </a:pPr>
            <a:endParaRPr lang="id-ID" sz="2400" dirty="0" smtClean="0"/>
          </a:p>
          <a:p>
            <a:pPr marL="514350" indent="-514350">
              <a:buNone/>
            </a:pPr>
            <a:r>
              <a:rPr lang="id-ID" sz="2400" dirty="0" smtClean="0"/>
              <a:t>2.  </a:t>
            </a:r>
            <a:r>
              <a:rPr lang="id-ID" sz="2400" b="1" dirty="0" smtClean="0"/>
              <a:t>Dipusatkan pada titik pengendalian strategis</a:t>
            </a:r>
          </a:p>
          <a:p>
            <a:pPr marL="514350" indent="-514350">
              <a:buNone/>
            </a:pPr>
            <a:r>
              <a:rPr lang="id-ID" sz="2400" dirty="0" smtClean="0"/>
              <a:t>      Pengendalian hendaknya dipusatkan pada area dimana</a:t>
            </a:r>
          </a:p>
          <a:p>
            <a:pPr marL="514350" indent="-514350">
              <a:buNone/>
            </a:pPr>
            <a:r>
              <a:rPr lang="id-ID" sz="2400" dirty="0" smtClean="0"/>
              <a:t>      kemungkinan terjadinya penyimpangan., juga pada area</a:t>
            </a:r>
          </a:p>
          <a:p>
            <a:pPr marL="514350" indent="-514350">
              <a:buNone/>
            </a:pPr>
            <a:r>
              <a:rPr lang="id-ID" sz="2400" dirty="0" smtClean="0"/>
              <a:t>      dimana tindakan koreksi dilaksanakan dalam waktu yg tepat </a:t>
            </a:r>
          </a:p>
          <a:p>
            <a:pPr marL="514350" indent="-514350">
              <a:buNone/>
            </a:pPr>
            <a:endParaRPr lang="id-ID" sz="2400" dirty="0" smtClean="0"/>
          </a:p>
          <a:p>
            <a:pPr marL="514350" indent="-514350">
              <a:buNone/>
            </a:pPr>
            <a:r>
              <a:rPr lang="id-ID" sz="2400" b="1" dirty="0" smtClean="0"/>
              <a:t>3.  Ekonomis,</a:t>
            </a:r>
          </a:p>
          <a:p>
            <a:pPr marL="514350" indent="-514350">
              <a:buNone/>
            </a:pPr>
            <a:r>
              <a:rPr lang="id-ID" sz="2400" b="1" dirty="0" smtClean="0"/>
              <a:t>      B</a:t>
            </a:r>
            <a:r>
              <a:rPr lang="id-ID" sz="2400" dirty="0" smtClean="0"/>
              <a:t>iaya pengendalian hendaknya lebih sedikit</a:t>
            </a:r>
          </a:p>
          <a:p>
            <a:pPr marL="514350" indent="-514350">
              <a:buNone/>
            </a:pPr>
            <a:endParaRPr lang="id-ID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85728"/>
            <a:ext cx="8858280" cy="584043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 startAt="4"/>
            </a:pPr>
            <a:r>
              <a:rPr lang="id-ID" sz="2800" b="1" dirty="0" smtClean="0"/>
              <a:t>Perspektif dan operasional</a:t>
            </a:r>
          </a:p>
          <a:p>
            <a:pPr marL="514350" indent="-514350">
              <a:buNone/>
            </a:pPr>
            <a:r>
              <a:rPr lang="id-ID" sz="2800" b="1" dirty="0" smtClean="0"/>
              <a:t>     </a:t>
            </a:r>
            <a:r>
              <a:rPr lang="id-ID" sz="2800" dirty="0" smtClean="0"/>
              <a:t>  Sistem pemgawasan yg efektif dapat mengidentifikasikan tindakan korektif yg harus di ambil. </a:t>
            </a:r>
          </a:p>
          <a:p>
            <a:pPr marL="514350" indent="-514350">
              <a:buAutoNum type="arabicPeriod" startAt="5"/>
            </a:pPr>
            <a:r>
              <a:rPr lang="id-ID" sz="2800" b="1" dirty="0" smtClean="0"/>
              <a:t>Fleksibel</a:t>
            </a:r>
          </a:p>
          <a:p>
            <a:pPr marL="514350" indent="-514350">
              <a:buNone/>
            </a:pPr>
            <a:endParaRPr lang="id-ID" sz="2800" b="1" dirty="0" smtClean="0"/>
          </a:p>
          <a:p>
            <a:pPr marL="514350" indent="-514350">
              <a:buNone/>
            </a:pPr>
            <a:r>
              <a:rPr lang="id-ID" sz="2800" dirty="0" smtClean="0"/>
              <a:t>Impilkasi Pada SKB</a:t>
            </a:r>
          </a:p>
          <a:p>
            <a:pPr marL="514350" indent="-514350">
              <a:buAutoNum type="arabicPeriod"/>
            </a:pPr>
            <a:r>
              <a:rPr lang="id-ID" sz="2800" dirty="0" smtClean="0"/>
              <a:t>Perencanaan. Hendaknya SKB dapat menilai perencanaan dari sisi pendekatan yg digunakan, sisi jangka waktu , sisi tingkatan manajemen dan dengan teknik tertentu sehingga program kerja tersebut layak atau tidak.</a:t>
            </a:r>
          </a:p>
          <a:p>
            <a:pPr marL="514350" indent="-514350">
              <a:buAutoNum type="arabicPeriod"/>
            </a:pPr>
            <a:endParaRPr lang="id-ID" sz="2800" dirty="0" smtClean="0"/>
          </a:p>
          <a:p>
            <a:pPr marL="514350" indent="-514350">
              <a:buAutoNum type="arabicPeriod"/>
            </a:pPr>
            <a:r>
              <a:rPr lang="id-ID" sz="2800" dirty="0" smtClean="0"/>
              <a:t>Pengorganisasian, Hendaknya SKB dapat mengkaji apakah langkah – langkah pengorganisasian dapay direncanakan dan diperkirakan akan berjalan dengan baik.</a:t>
            </a:r>
          </a:p>
          <a:p>
            <a:pPr marL="514350" indent="-514350">
              <a:buNone/>
            </a:pPr>
            <a:endParaRPr lang="id-ID" sz="2800" b="1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785794"/>
            <a:ext cx="8786874" cy="5857916"/>
          </a:xfrm>
        </p:spPr>
        <p:txBody>
          <a:bodyPr>
            <a:normAutofit/>
          </a:bodyPr>
          <a:lstStyle/>
          <a:p>
            <a:pPr marL="514350" indent="-514350">
              <a:buAutoNum type="arabicPeriod" startAt="3"/>
            </a:pPr>
            <a:r>
              <a:rPr lang="id-ID" sz="2400" dirty="0" smtClean="0"/>
              <a:t>Penggerakan. Hendaknya SKB  dapat mengkaji bahwa manajemen dapat mempengaruhi orang agar bekerja dengan baik</a:t>
            </a:r>
          </a:p>
          <a:p>
            <a:pPr marL="514350" indent="-514350">
              <a:buAutoNum type="arabicPeriod" startAt="3"/>
            </a:pPr>
            <a:endParaRPr lang="id-ID" sz="2400" dirty="0" smtClean="0"/>
          </a:p>
          <a:p>
            <a:pPr marL="514350" indent="-514350">
              <a:buNone/>
            </a:pPr>
            <a:r>
              <a:rPr lang="id-ID" sz="2400" dirty="0" smtClean="0"/>
              <a:t>4.    Pengendalian. Hendaknya SKB  dapat mengkaji aspek pengendalian : mencegah secara maksimal terjadinya penyi mpangan atau kesalahan-kesalahan, memperbaiki berbagai penyimpangan dan kesalahan = kesalahan. 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SKB\images (68).jpg"/>
          <p:cNvPicPr>
            <a:picLocks noChangeAspect="1" noChangeArrowheads="1"/>
          </p:cNvPicPr>
          <p:nvPr/>
        </p:nvPicPr>
        <p:blipFill>
          <a:blip r:embed="rId2">
            <a:lum bright="67000"/>
          </a:blip>
          <a:srcRect/>
          <a:stretch>
            <a:fillRect/>
          </a:stretch>
        </p:blipFill>
        <p:spPr bwMode="auto">
          <a:xfrm>
            <a:off x="0" y="0"/>
            <a:ext cx="9144000" cy="6643709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357166"/>
            <a:ext cx="8186766" cy="5768997"/>
          </a:xfrm>
        </p:spPr>
        <p:txBody>
          <a:bodyPr/>
          <a:lstStyle/>
          <a:p>
            <a:pPr algn="just">
              <a:buNone/>
            </a:pPr>
            <a:r>
              <a:rPr lang="id-ID" sz="2400" dirty="0"/>
              <a:t> </a:t>
            </a:r>
            <a:r>
              <a:rPr lang="id-ID" sz="2400" dirty="0" smtClean="0"/>
              <a:t>    </a:t>
            </a:r>
            <a:r>
              <a:rPr lang="id-ID" sz="2800" dirty="0" smtClean="0"/>
              <a:t>Tujuan </a:t>
            </a:r>
            <a:r>
              <a:rPr lang="id-ID" sz="2800" dirty="0"/>
              <a:t>study aspek manajemen ini adalah untuk mengetahui apakah kegiatan dan implementasi bisnis dapat direncanakan, dilaksanakan sehingga rencana bisnis dapat dinyatakan layak atau sebaliknya tidak layak</a:t>
            </a:r>
            <a:r>
              <a:rPr lang="id-ID" sz="2800" dirty="0" smtClean="0"/>
              <a:t>.</a:t>
            </a:r>
          </a:p>
          <a:p>
            <a:pPr algn="just">
              <a:buNone/>
            </a:pPr>
            <a:endParaRPr lang="id-ID" sz="2800" dirty="0" smtClean="0"/>
          </a:p>
          <a:p>
            <a:pPr algn="just">
              <a:buNone/>
            </a:pPr>
            <a:r>
              <a:rPr lang="id-ID" sz="2800" dirty="0" smtClean="0"/>
              <a:t>Fungsi - fungsi manajemen: </a:t>
            </a:r>
          </a:p>
          <a:p>
            <a:pPr>
              <a:buNone/>
            </a:pPr>
            <a:r>
              <a:rPr lang="id-ID" sz="2800" dirty="0" smtClean="0"/>
              <a:t>1.    Perencanaan (Planning)</a:t>
            </a:r>
          </a:p>
          <a:p>
            <a:pPr>
              <a:buNone/>
            </a:pPr>
            <a:r>
              <a:rPr lang="id-ID" sz="2800" dirty="0" smtClean="0"/>
              <a:t>2.    Pengorganisasian(Organizing)</a:t>
            </a:r>
          </a:p>
          <a:p>
            <a:pPr>
              <a:buNone/>
            </a:pPr>
            <a:r>
              <a:rPr lang="id-ID" sz="2800" dirty="0" smtClean="0"/>
              <a:t>3.    Penggerakan (Actuating)</a:t>
            </a:r>
          </a:p>
          <a:p>
            <a:pPr>
              <a:buNone/>
            </a:pPr>
            <a:r>
              <a:rPr lang="id-ID" sz="2800" dirty="0" smtClean="0"/>
              <a:t>4.    Pengendalian (Controlling)</a:t>
            </a:r>
          </a:p>
          <a:p>
            <a:pPr algn="just">
              <a:buNone/>
            </a:pPr>
            <a:endParaRPr lang="id-ID" sz="2800" dirty="0"/>
          </a:p>
        </p:txBody>
      </p:sp>
      <p:pic>
        <p:nvPicPr>
          <p:cNvPr id="4" name="Picture 2" descr="E:\SKB\images (5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53323" y="2285992"/>
            <a:ext cx="1690677" cy="1428750"/>
          </a:xfrm>
          <a:prstGeom prst="rect">
            <a:avLst/>
          </a:prstGeom>
          <a:noFill/>
        </p:spPr>
      </p:pic>
      <p:pic>
        <p:nvPicPr>
          <p:cNvPr id="5" name="Picture 3" descr="E:\SKB\images (58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0489" y="3714752"/>
            <a:ext cx="1433511" cy="1214446"/>
          </a:xfrm>
          <a:prstGeom prst="rect">
            <a:avLst/>
          </a:prstGeom>
          <a:noFill/>
        </p:spPr>
      </p:pic>
      <p:pic>
        <p:nvPicPr>
          <p:cNvPr id="6" name="Picture 4" descr="E:\SKB\download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29488" y="5214950"/>
            <a:ext cx="1714512" cy="1419222"/>
          </a:xfrm>
          <a:prstGeom prst="rect">
            <a:avLst/>
          </a:prstGeom>
          <a:noFill/>
        </p:spPr>
      </p:pic>
      <p:pic>
        <p:nvPicPr>
          <p:cNvPr id="7" name="Picture 5" descr="E:\SKB\download (3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57884" y="5429264"/>
            <a:ext cx="1357322" cy="142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pPr algn="just"/>
            <a:r>
              <a:rPr lang="id-ID" sz="3200" dirty="0" smtClean="0"/>
              <a:t>1. Perencanaan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928670"/>
            <a:ext cx="7143800" cy="4929222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id-ID" sz="3000" dirty="0" smtClean="0"/>
              <a:t>    Perencanaan </a:t>
            </a:r>
            <a:r>
              <a:rPr lang="id-ID" sz="3000" dirty="0"/>
              <a:t>(planning) adalah memikirkan apa yang akan dikerjakan dengan sumber yang dimiliki. Perencanaan dilakukan untuk menentukan tujuan perusahaan secara keseluruhan dan cara terbaik untuk memenuhi tujuan itu. </a:t>
            </a:r>
            <a:endParaRPr lang="id-ID" sz="3000" dirty="0" smtClean="0"/>
          </a:p>
          <a:p>
            <a:pPr algn="just">
              <a:buNone/>
            </a:pPr>
            <a:endParaRPr lang="id-ID" dirty="0" smtClean="0"/>
          </a:p>
          <a:p>
            <a:pPr>
              <a:buNone/>
            </a:pPr>
            <a:r>
              <a:rPr lang="id-ID" sz="3000" dirty="0"/>
              <a:t>Pendekatan dalam pembuatan perencanaan :</a:t>
            </a:r>
          </a:p>
          <a:p>
            <a:r>
              <a:rPr lang="id-ID" sz="3000" dirty="0" smtClean="0">
                <a:solidFill>
                  <a:srgbClr val="C00000"/>
                </a:solidFill>
              </a:rPr>
              <a:t>Pendekatan </a:t>
            </a:r>
            <a:r>
              <a:rPr lang="id-ID" sz="3000" dirty="0">
                <a:solidFill>
                  <a:srgbClr val="C00000"/>
                </a:solidFill>
              </a:rPr>
              <a:t>Atas-Bawah {Top-Down</a:t>
            </a:r>
            <a:r>
              <a:rPr lang="id-ID" sz="3000" dirty="0" smtClean="0">
                <a:solidFill>
                  <a:srgbClr val="C00000"/>
                </a:solidFill>
              </a:rPr>
              <a:t>}</a:t>
            </a:r>
          </a:p>
          <a:p>
            <a:pPr algn="just">
              <a:buNone/>
            </a:pPr>
            <a:r>
              <a:rPr lang="id-ID" sz="3000" dirty="0" smtClean="0"/>
              <a:t>    Perencanaan dengan pendekatan ini dilakukan oleh pimpinan organisasi. Unit organisasi dibawahnya hanya melaksanakan hal-hal yg telah direncanakan</a:t>
            </a:r>
            <a:endParaRPr lang="id-ID" sz="3000" dirty="0"/>
          </a:p>
        </p:txBody>
      </p:sp>
      <p:pic>
        <p:nvPicPr>
          <p:cNvPr id="9218" name="Picture 2" descr="E:\SKB\download (1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0404" y="5000636"/>
            <a:ext cx="2133596" cy="1695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SKB\images (68).jpg"/>
          <p:cNvPicPr>
            <a:picLocks noChangeAspect="1" noChangeArrowheads="1"/>
          </p:cNvPicPr>
          <p:nvPr/>
        </p:nvPicPr>
        <p:blipFill>
          <a:blip r:embed="rId2">
            <a:lum bright="57000"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607223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d-ID" sz="3000" dirty="0" smtClean="0">
                <a:solidFill>
                  <a:srgbClr val="C00000"/>
                </a:solidFill>
              </a:rPr>
              <a:t>Pendekatan Bawah-Atas {Bottom-up}</a:t>
            </a:r>
          </a:p>
          <a:p>
            <a:pPr algn="just">
              <a:buNone/>
            </a:pPr>
            <a:r>
              <a:rPr lang="id-ID" sz="3000" dirty="0">
                <a:solidFill>
                  <a:srgbClr val="C00000"/>
                </a:solidFill>
              </a:rPr>
              <a:t> </a:t>
            </a:r>
            <a:r>
              <a:rPr lang="id-ID" sz="3000" dirty="0" smtClean="0">
                <a:solidFill>
                  <a:srgbClr val="C00000"/>
                </a:solidFill>
              </a:rPr>
              <a:t>    </a:t>
            </a:r>
            <a:r>
              <a:rPr lang="id-ID" sz="3000" dirty="0" smtClean="0"/>
              <a:t>Dilakukan dgn cara pemimpin puncak memberikan gambaran situasi dan kondisi yg dihadapi organisasi. Langkah selanjutnya  memberikan kewenangan  kepada manajemen tingkat bawah utk menyusun perencanaan</a:t>
            </a:r>
          </a:p>
          <a:p>
            <a:pPr algn="just">
              <a:buNone/>
            </a:pPr>
            <a:endParaRPr lang="id-ID" sz="3000" dirty="0" smtClean="0">
              <a:solidFill>
                <a:srgbClr val="C00000"/>
              </a:solidFill>
            </a:endParaRPr>
          </a:p>
          <a:p>
            <a:r>
              <a:rPr lang="id-ID" sz="3000" dirty="0" smtClean="0">
                <a:solidFill>
                  <a:srgbClr val="C00000"/>
                </a:solidFill>
              </a:rPr>
              <a:t>Pendekatan campuran</a:t>
            </a:r>
          </a:p>
          <a:p>
            <a:pPr>
              <a:buNone/>
            </a:pPr>
            <a:r>
              <a:rPr lang="id-ID" sz="3000" dirty="0">
                <a:solidFill>
                  <a:srgbClr val="C00000"/>
                </a:solidFill>
              </a:rPr>
              <a:t> </a:t>
            </a:r>
            <a:r>
              <a:rPr lang="id-ID" sz="3000" dirty="0" smtClean="0">
                <a:solidFill>
                  <a:srgbClr val="C00000"/>
                </a:solidFill>
              </a:rPr>
              <a:t>    </a:t>
            </a:r>
            <a:r>
              <a:rPr lang="id-ID" sz="3000" dirty="0" smtClean="0"/>
              <a:t>Pemimpin memberikan petunjuk perencanaan organisasi secara besar sedangkan perencanaa detailnya diserahkan kepada kreativitas unit perusahaan dibawahnya dgn tetap mematuhi peraturan.</a:t>
            </a:r>
          </a:p>
          <a:p>
            <a:pPr>
              <a:buNone/>
            </a:pPr>
            <a:endParaRPr lang="id-ID" sz="2800" dirty="0" smtClean="0">
              <a:solidFill>
                <a:srgbClr val="C00000"/>
              </a:solidFill>
            </a:endParaRPr>
          </a:p>
          <a:p>
            <a:r>
              <a:rPr lang="id-ID" sz="3000" dirty="0" smtClean="0">
                <a:solidFill>
                  <a:srgbClr val="C00000"/>
                </a:solidFill>
              </a:rPr>
              <a:t> Pendekatan kelompok</a:t>
            </a:r>
          </a:p>
          <a:p>
            <a:pPr>
              <a:buNone/>
            </a:pPr>
            <a:r>
              <a:rPr lang="id-ID" dirty="0"/>
              <a:t> </a:t>
            </a:r>
            <a:r>
              <a:rPr lang="id-ID" dirty="0" smtClean="0"/>
              <a:t>    </a:t>
            </a:r>
            <a:r>
              <a:rPr lang="id-ID" sz="3000" dirty="0" smtClean="0"/>
              <a:t>Perencanaan  dibuat oleh sekelompok tenaga ahli dalam perusahaan</a:t>
            </a:r>
            <a:r>
              <a:rPr lang="id-ID" dirty="0" smtClean="0"/>
              <a:t>. </a:t>
            </a:r>
          </a:p>
          <a:p>
            <a:pPr>
              <a:buNone/>
            </a:pPr>
            <a:r>
              <a:rPr lang="id-ID" dirty="0" smtClean="0"/>
              <a:t>.</a:t>
            </a:r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id-ID" sz="2800" dirty="0" smtClean="0"/>
              <a:t>Jenis – jenis perencanaan</a:t>
            </a:r>
          </a:p>
          <a:p>
            <a:pPr>
              <a:buNone/>
            </a:pPr>
            <a:r>
              <a:rPr lang="id-ID" sz="2800" dirty="0" smtClean="0"/>
              <a:t>1. Sisi jangka waktu</a:t>
            </a:r>
          </a:p>
          <a:p>
            <a:pPr marL="514350" indent="-514350">
              <a:buNone/>
            </a:pPr>
            <a:r>
              <a:rPr lang="id-ID" sz="2800" dirty="0"/>
              <a:t> </a:t>
            </a:r>
            <a:r>
              <a:rPr lang="id-ID" sz="2800" dirty="0" smtClean="0"/>
              <a:t>    - Perencanaan jangka panjang</a:t>
            </a:r>
          </a:p>
          <a:p>
            <a:pPr marL="514350" indent="-514350">
              <a:buNone/>
            </a:pPr>
            <a:r>
              <a:rPr lang="id-ID" sz="2800" dirty="0" smtClean="0"/>
              <a:t>     - Perencanaan jangka menengah</a:t>
            </a:r>
          </a:p>
          <a:p>
            <a:pPr marL="514350" indent="-514350">
              <a:buNone/>
            </a:pPr>
            <a:r>
              <a:rPr lang="id-ID" sz="2800" dirty="0"/>
              <a:t> </a:t>
            </a:r>
            <a:r>
              <a:rPr lang="id-ID" sz="2800" dirty="0" smtClean="0"/>
              <a:t>    - Perencanaan jangka pendek</a:t>
            </a:r>
          </a:p>
          <a:p>
            <a:pPr marL="514350" indent="-514350">
              <a:buNone/>
            </a:pPr>
            <a:endParaRPr lang="id-ID" sz="2800" dirty="0" smtClean="0"/>
          </a:p>
          <a:p>
            <a:pPr marL="514350" indent="-514350">
              <a:buNone/>
            </a:pPr>
            <a:r>
              <a:rPr lang="id-ID" sz="2800" dirty="0" smtClean="0"/>
              <a:t>2. Sisi tingkatan manajemen</a:t>
            </a:r>
          </a:p>
          <a:p>
            <a:pPr marL="514350" indent="-514350">
              <a:buNone/>
            </a:pPr>
            <a:r>
              <a:rPr lang="id-ID" sz="2800" dirty="0"/>
              <a:t> </a:t>
            </a:r>
            <a:r>
              <a:rPr lang="id-ID" sz="2800" dirty="0" smtClean="0"/>
              <a:t>    - Perencanaan strategis</a:t>
            </a:r>
          </a:p>
          <a:p>
            <a:pPr marL="514350" indent="-514350">
              <a:buNone/>
            </a:pPr>
            <a:r>
              <a:rPr lang="id-ID" sz="2800" dirty="0" smtClean="0"/>
              <a:t>     - Perencanaan operasional</a:t>
            </a:r>
          </a:p>
          <a:p>
            <a:pPr marL="514350" indent="-514350">
              <a:buNone/>
            </a:pPr>
            <a:endParaRPr lang="id-ID" dirty="0"/>
          </a:p>
        </p:txBody>
      </p:sp>
      <p:pic>
        <p:nvPicPr>
          <p:cNvPr id="7170" name="Picture 2" descr="E:\SKB\download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00" y="1214422"/>
            <a:ext cx="2857500" cy="16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SKB\images (68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id-ID" dirty="0" smtClean="0">
                <a:solidFill>
                  <a:srgbClr val="FF0000"/>
                </a:solidFill>
              </a:rPr>
              <a:t>Fungsi perencanaan</a:t>
            </a:r>
            <a:endParaRPr lang="id-ID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7186634" cy="4697427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id-ID" dirty="0" smtClean="0"/>
              <a:t>Penerjemah kebijakan umum</a:t>
            </a:r>
          </a:p>
          <a:p>
            <a:pPr marL="514350" indent="-514350">
              <a:buAutoNum type="arabicPeriod"/>
            </a:pPr>
            <a:r>
              <a:rPr lang="id-ID" dirty="0" smtClean="0"/>
              <a:t>Berupa perkiraan yang bersifat ramalan</a:t>
            </a:r>
          </a:p>
          <a:p>
            <a:pPr marL="514350" indent="-514350">
              <a:buAutoNum type="arabicPeriod"/>
            </a:pPr>
            <a:r>
              <a:rPr lang="id-ID" dirty="0" smtClean="0"/>
              <a:t>Berfungsi ekonomi</a:t>
            </a:r>
          </a:p>
          <a:p>
            <a:pPr marL="514350" indent="-514350">
              <a:buAutoNum type="arabicPeriod"/>
            </a:pPr>
            <a:r>
              <a:rPr lang="id-ID" dirty="0" smtClean="0"/>
              <a:t>Memastiakan suatu kegiatan</a:t>
            </a:r>
          </a:p>
          <a:p>
            <a:pPr marL="514350" indent="-514350">
              <a:buAutoNum type="arabicPeriod"/>
            </a:pPr>
            <a:r>
              <a:rPr lang="id-ID" dirty="0" smtClean="0"/>
              <a:t>Alat sarana pengawasan</a:t>
            </a:r>
            <a:endParaRPr lang="id-ID" dirty="0"/>
          </a:p>
        </p:txBody>
      </p:sp>
      <p:pic>
        <p:nvPicPr>
          <p:cNvPr id="4" name="Picture 2" descr="E:\SKB\images (5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1428736"/>
            <a:ext cx="2428860" cy="1428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pPr algn="just"/>
            <a:r>
              <a:rPr lang="id-ID" sz="2800" dirty="0" smtClean="0"/>
              <a:t>Teknik – teknik program kerja</a:t>
            </a:r>
            <a:endParaRPr lang="id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id-ID" sz="2400" b="1" dirty="0" smtClean="0"/>
              <a:t>Gantt  chart dan Gantt milestone chart</a:t>
            </a:r>
            <a:r>
              <a:rPr lang="id-ID" sz="2400" dirty="0" smtClean="0"/>
              <a:t>, dikenalkan oleh Henry L. Gantt. Pembuatan jadwal dilakukan dengn dua sumbu yaitu horizontal untuk menggambarkan kurun waktu dan vertikal utk menggambarkan jenis kegiatan dan pelaksanaannya.</a:t>
            </a:r>
          </a:p>
          <a:p>
            <a:pPr marL="514350" indent="-514350" algn="just">
              <a:buFont typeface="+mj-lt"/>
              <a:buAutoNum type="arabicPeriod"/>
            </a:pPr>
            <a:endParaRPr lang="id-ID" sz="2400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id-ID" sz="2400" b="1" dirty="0" smtClean="0"/>
              <a:t>PERT ( Program Evaluation and Review Technique) </a:t>
            </a:r>
            <a:r>
              <a:rPr lang="id-ID" sz="2400" dirty="0" smtClean="0"/>
              <a:t>dan </a:t>
            </a:r>
            <a:r>
              <a:rPr lang="id-ID" sz="2400" b="1" dirty="0" smtClean="0"/>
              <a:t>NWP (Net Work Planning</a:t>
            </a:r>
            <a:r>
              <a:rPr lang="id-ID" sz="2400" dirty="0" smtClean="0"/>
              <a:t>),di kembangkan oleh Booz Allen. Dalam pembuatan teknik ini, ada 3 dasar penting yaitu: perencanaan (penjadwalan kerja, penganggaran, dan penggunaan  tenaga kerja) penggorganisasian dan pengendalian.</a:t>
            </a:r>
          </a:p>
          <a:p>
            <a:pPr marL="514350" indent="-514350" algn="just">
              <a:buNone/>
            </a:pPr>
            <a:r>
              <a:rPr lang="id-ID" sz="2400" dirty="0"/>
              <a:t> </a:t>
            </a:r>
            <a:r>
              <a:rPr lang="id-ID" sz="2400" dirty="0" smtClean="0"/>
              <a:t>       Nwp memasukkan unsur keterangan kapan suatu kegiatan di mulai dan berakhir</a:t>
            </a:r>
            <a:endParaRPr lang="id-ID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500042"/>
            <a:ext cx="8786842" cy="607223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id-ID" sz="2400" dirty="0" smtClean="0"/>
              <a:t>3. </a:t>
            </a:r>
            <a:r>
              <a:rPr lang="id-ID" sz="2400" b="1" dirty="0" smtClean="0"/>
              <a:t>Teknik PKT (Pola Kerja Terpadu</a:t>
            </a:r>
            <a:r>
              <a:rPr lang="id-ID" sz="2400" dirty="0" smtClean="0"/>
              <a:t>), merupakan teknik pemecahan masalah yg dilanjutkan dgn perencanaan kerja yg komprehensif yg akan mmemberikan kepastian kegiatan dan tanggung jawab individu atau kelompok.</a:t>
            </a:r>
          </a:p>
          <a:p>
            <a:pPr algn="just">
              <a:buNone/>
            </a:pPr>
            <a:endParaRPr lang="id-ID" dirty="0"/>
          </a:p>
          <a:p>
            <a:pPr marL="514350" indent="-514350" algn="just">
              <a:buNone/>
            </a:pPr>
            <a:r>
              <a:rPr lang="id-ID" sz="2400" dirty="0" smtClean="0"/>
              <a:t>4. </a:t>
            </a:r>
            <a:r>
              <a:rPr lang="id-ID" sz="2400" b="1" dirty="0" smtClean="0"/>
              <a:t>Teknik PIP  ( Performance Improvement Planning</a:t>
            </a:r>
            <a:r>
              <a:rPr lang="id-ID" sz="2400" dirty="0" smtClean="0"/>
              <a:t>), merupakan teknik perencanaan guna mmenentukan strategi serta langkah-langkah kegiatan yg terkoordinasi dalam rangka mencapai tujuan perusahaan melalui analisis kekuatan pendorong dan penghambat kinerja perusahaan. </a:t>
            </a:r>
          </a:p>
          <a:p>
            <a:pPr marL="514350" indent="-514350" algn="just">
              <a:buNone/>
            </a:pPr>
            <a:endParaRPr lang="id-ID" sz="2400" dirty="0" smtClean="0"/>
          </a:p>
          <a:p>
            <a:pPr marL="514350" indent="-514350" algn="just">
              <a:buAutoNum type="arabicPeriod" startAt="5"/>
            </a:pPr>
            <a:r>
              <a:rPr lang="id-ID" sz="2400" b="1" dirty="0" smtClean="0"/>
              <a:t>Teknik APP ( Analisis Persoalan Potensial</a:t>
            </a:r>
            <a:r>
              <a:rPr lang="id-ID" sz="2400" dirty="0" smtClean="0"/>
              <a:t>)</a:t>
            </a:r>
          </a:p>
          <a:p>
            <a:pPr marL="514350" indent="-514350" algn="just">
              <a:buNone/>
            </a:pPr>
            <a:r>
              <a:rPr lang="id-ID" sz="2400" dirty="0" smtClean="0"/>
              <a:t>       Suatu teknik utk mengamanakan suatu rencana atau program yg telah disusun. </a:t>
            </a:r>
          </a:p>
          <a:p>
            <a:pPr marL="514350" indent="-514350">
              <a:buAutoNum type="arabicPeriod" startAt="4"/>
            </a:pPr>
            <a:endParaRPr lang="id-ID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8025420</TotalTime>
  <Words>1351</Words>
  <Application>Microsoft Office PowerPoint</Application>
  <PresentationFormat>On-screen Show (4:3)</PresentationFormat>
  <Paragraphs>178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 ASPEK MANAJEMEN </vt:lpstr>
      <vt:lpstr>Pendahuluan</vt:lpstr>
      <vt:lpstr>Slide 3</vt:lpstr>
      <vt:lpstr>1. Perencanaan</vt:lpstr>
      <vt:lpstr>Slide 5</vt:lpstr>
      <vt:lpstr>Slide 6</vt:lpstr>
      <vt:lpstr>Fungsi perencanaan</vt:lpstr>
      <vt:lpstr>Teknik – teknik program kerja</vt:lpstr>
      <vt:lpstr>Slide 9</vt:lpstr>
      <vt:lpstr>Langkah langkah dalam Perencanaan </vt:lpstr>
      <vt:lpstr> 2.   Pengorganisasian (organizing)  </vt:lpstr>
      <vt:lpstr>Langkah – langkah pengorganisasian</vt:lpstr>
      <vt:lpstr>Slide 13</vt:lpstr>
      <vt:lpstr>Struktur organisai</vt:lpstr>
      <vt:lpstr>Slide 15</vt:lpstr>
      <vt:lpstr>Slide 16</vt:lpstr>
      <vt:lpstr>3. Penggerak (Actuating)</vt:lpstr>
      <vt:lpstr>Slide 18</vt:lpstr>
      <vt:lpstr>Slide 19</vt:lpstr>
      <vt:lpstr>4. Pengendalian (Controlling)</vt:lpstr>
      <vt:lpstr>Jenis – jenis pengendalian </vt:lpstr>
      <vt:lpstr>Slide 22</vt:lpstr>
      <vt:lpstr>Slide 23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 APSEK MANAJEMEN</dc:title>
  <dc:creator>hp</dc:creator>
  <cp:lastModifiedBy>hp</cp:lastModifiedBy>
  <cp:revision>35</cp:revision>
  <dcterms:created xsi:type="dcterms:W3CDTF">2017-04-01T05:18:45Z</dcterms:created>
  <dcterms:modified xsi:type="dcterms:W3CDTF">2019-10-15T02:24:01Z</dcterms:modified>
</cp:coreProperties>
</file>